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348" r:id="rId2"/>
    <p:sldId id="396" r:id="rId3"/>
    <p:sldId id="398" r:id="rId4"/>
    <p:sldId id="374" r:id="rId5"/>
    <p:sldId id="375" r:id="rId6"/>
    <p:sldId id="400" r:id="rId7"/>
    <p:sldId id="405" r:id="rId8"/>
    <p:sldId id="403" r:id="rId9"/>
    <p:sldId id="402" r:id="rId10"/>
    <p:sldId id="349" r:id="rId11"/>
    <p:sldId id="365" r:id="rId12"/>
    <p:sldId id="367" r:id="rId13"/>
    <p:sldId id="377"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34" autoAdjust="0"/>
    <p:restoredTop sz="99467" autoAdjust="0"/>
  </p:normalViewPr>
  <p:slideViewPr>
    <p:cSldViewPr>
      <p:cViewPr>
        <p:scale>
          <a:sx n="60" d="100"/>
          <a:sy n="60" d="100"/>
        </p:scale>
        <p:origin x="-7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96"/>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931" tIns="44966" rIns="89931" bIns="44966" numCol="1" anchor="t" anchorCtr="0" compatLnSpc="1">
            <a:prstTxWarp prst="textNoShape">
              <a:avLst/>
            </a:prstTxWarp>
          </a:bodyPr>
          <a:lstStyle>
            <a:lvl1pPr algn="l" defTabSz="898525">
              <a:defRPr sz="1200"/>
            </a:lvl1pPr>
          </a:lstStyle>
          <a:p>
            <a:pPr>
              <a:defRPr/>
            </a:pPr>
            <a:endParaRPr lang="en-US"/>
          </a:p>
        </p:txBody>
      </p:sp>
      <p:sp>
        <p:nvSpPr>
          <p:cNvPr id="757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89931" tIns="44966" rIns="89931" bIns="44966" numCol="1" anchor="t" anchorCtr="0" compatLnSpc="1">
            <a:prstTxWarp prst="textNoShape">
              <a:avLst/>
            </a:prstTxWarp>
          </a:bodyPr>
          <a:lstStyle>
            <a:lvl1pPr algn="r" defTabSz="898525">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89931" tIns="44966" rIns="89931" bIns="449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89931" tIns="44966" rIns="89931" bIns="44966" numCol="1" anchor="b" anchorCtr="0" compatLnSpc="1">
            <a:prstTxWarp prst="textNoShape">
              <a:avLst/>
            </a:prstTxWarp>
          </a:bodyPr>
          <a:lstStyle>
            <a:lvl1pPr algn="l" defTabSz="898525">
              <a:defRPr sz="1200"/>
            </a:lvl1pPr>
          </a:lstStyle>
          <a:p>
            <a:pPr>
              <a:defRPr/>
            </a:pPr>
            <a:endParaRPr lang="en-US"/>
          </a:p>
        </p:txBody>
      </p:sp>
      <p:sp>
        <p:nvSpPr>
          <p:cNvPr id="757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89931" tIns="44966" rIns="89931" bIns="44966" numCol="1" anchor="b" anchorCtr="0" compatLnSpc="1">
            <a:prstTxWarp prst="textNoShape">
              <a:avLst/>
            </a:prstTxWarp>
          </a:bodyPr>
          <a:lstStyle>
            <a:lvl1pPr algn="r" defTabSz="898525">
              <a:defRPr sz="1200"/>
            </a:lvl1pPr>
          </a:lstStyle>
          <a:p>
            <a:pPr>
              <a:defRPr/>
            </a:pPr>
            <a:fld id="{66F30B64-B14E-4E13-B3F7-DC3D1BB7F1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spcBef>
                <a:spcPct val="0"/>
              </a:spcBef>
            </a:pPr>
            <a:r>
              <a:rPr lang="en-US" smtClean="0"/>
              <a:t>Interagency Flood management Collaborative Group is a group of Federal and State regulatory and resource agencies that discuss flood issues and try to find solution on how to deal with them.  SERP subcommittee formed under the direction of the Interagency Flood Management Collaborative Group.  The SERP subcommittee has a representative from each of the Collaborative Group agencies for representation. charged with what defines a small erosion repair and determine what appropriate repair designs would adequately protect the levee system while avoiding substantial adverse effects on environmental resources.</a:t>
            </a:r>
          </a:p>
        </p:txBody>
      </p:sp>
      <p:sp>
        <p:nvSpPr>
          <p:cNvPr id="17412" name="Slide Number Placeholder 3"/>
          <p:cNvSpPr>
            <a:spLocks noGrp="1"/>
          </p:cNvSpPr>
          <p:nvPr>
            <p:ph type="sldNum" sz="quarter" idx="5"/>
          </p:nvPr>
        </p:nvSpPr>
        <p:spPr>
          <a:noFill/>
        </p:spPr>
        <p:txBody>
          <a:bodyPr/>
          <a:lstStyle/>
          <a:p>
            <a:fld id="{A587E557-8CC4-4219-A4E9-59602FDD3440}"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7BD20A4-5125-40FD-AE71-A9BC2CDE8A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FF59B5D-38F5-4E3C-AFA3-42CBB9583F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F88799A-6DAD-4958-9DCE-2F868379DA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8DF5766-24F9-4ED6-A9A1-52AC54A5A2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C53052-C79F-4B1F-9497-BA39BEDA0A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48D243E-B88F-479C-A7A9-AE0EE94354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6B98F72-1363-4CD2-8280-9F74591FF3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5B69C0F-4884-4870-8ED3-3FF9C3B6C9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1686D56-1277-455B-AC6C-94CCB9BBFF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1350A3C-2267-4C67-8964-8E10C02B5E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11C2800-0130-47E1-B036-D250046A1A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0B7DDB9-7E3E-40CF-BE32-2E1E50FD75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lood-Safe banner"/>
          <p:cNvPicPr>
            <a:picLocks noChangeAspect="1" noChangeArrowheads="1"/>
          </p:cNvPicPr>
          <p:nvPr/>
        </p:nvPicPr>
        <p:blipFill>
          <a:blip r:embed="rId15" cstate="print"/>
          <a:srcRect/>
          <a:stretch>
            <a:fillRect/>
          </a:stretch>
        </p:blipFill>
        <p:spPr bwMode="auto">
          <a:xfrm>
            <a:off x="0" y="0"/>
            <a:ext cx="9144000" cy="15049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914400"/>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245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45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857804-22A5-43D2-ABF4-949B150741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6172200"/>
            <a:ext cx="8153400" cy="685800"/>
          </a:xfrm>
          <a:prstGeom prst="rect">
            <a:avLst/>
          </a:prstGeom>
        </p:spPr>
        <p:txBody>
          <a:bodyPr>
            <a:normAutofit/>
          </a:bodyPr>
          <a:lstStyle/>
          <a:p>
            <a:pPr algn="r" fontAlgn="auto">
              <a:spcBef>
                <a:spcPct val="20000"/>
              </a:spcBef>
              <a:spcAft>
                <a:spcPts val="0"/>
              </a:spcAft>
              <a:buFont typeface="Arial" pitchFamily="34" charset="0"/>
              <a:buNone/>
              <a:defRPr/>
            </a:pPr>
            <a:endParaRPr lang="en-US" sz="2400" dirty="0">
              <a:latin typeface="+mn-lt"/>
            </a:endParaRPr>
          </a:p>
        </p:txBody>
      </p:sp>
      <p:sp>
        <p:nvSpPr>
          <p:cNvPr id="3075" name="Title 5"/>
          <p:cNvSpPr>
            <a:spLocks noGrp="1"/>
          </p:cNvSpPr>
          <p:nvPr>
            <p:ph type="ctrTitle"/>
          </p:nvPr>
        </p:nvSpPr>
        <p:spPr/>
        <p:txBody>
          <a:bodyPr/>
          <a:lstStyle/>
          <a:p>
            <a:r>
              <a:rPr lang="en-US" smtClean="0"/>
              <a:t>Small Erosion Repair Program</a:t>
            </a:r>
            <a:br>
              <a:rPr lang="en-US" smtClean="0"/>
            </a:br>
            <a:r>
              <a:rPr lang="en-US" smtClean="0"/>
              <a:t>(SERP)</a:t>
            </a:r>
          </a:p>
        </p:txBody>
      </p:sp>
      <p:sp>
        <p:nvSpPr>
          <p:cNvPr id="3076" name="Subtitle 6"/>
          <p:cNvSpPr>
            <a:spLocks noGrp="1"/>
          </p:cNvSpPr>
          <p:nvPr>
            <p:ph type="subTitle" idx="1"/>
          </p:nvPr>
        </p:nvSpPr>
        <p:spPr/>
        <p:txBody>
          <a:bodyPr/>
          <a:lstStyle/>
          <a:p>
            <a:r>
              <a:rPr lang="en-US" smtClean="0"/>
              <a:t>Keith Swanson</a:t>
            </a:r>
          </a:p>
          <a:p>
            <a:r>
              <a:rPr lang="en-US" smtClean="0"/>
              <a:t>Flood Maintenance Office</a:t>
            </a:r>
          </a:p>
          <a:p>
            <a:r>
              <a:rPr lang="en-US" smtClean="0"/>
              <a:t>Department of Water Resources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762000"/>
            <a:ext cx="7772400" cy="914400"/>
          </a:xfrm>
          <a:prstGeom prst="rect">
            <a:avLst/>
          </a:prstGeom>
          <a:noFill/>
          <a:ln w="9525">
            <a:noFill/>
            <a:miter lim="800000"/>
            <a:headEnd/>
            <a:tailEnd/>
          </a:ln>
        </p:spPr>
        <p:txBody>
          <a:bodyPr anchor="ctr"/>
          <a:lstStyle/>
          <a:p>
            <a:pPr algn="r">
              <a:defRPr/>
            </a:pPr>
            <a:r>
              <a:rPr lang="en-US" sz="2400" kern="0" dirty="0">
                <a:solidFill>
                  <a:schemeClr val="tx2"/>
                </a:solidFill>
                <a:latin typeface="+mj-lt"/>
                <a:ea typeface="+mj-ea"/>
                <a:cs typeface="+mj-cs"/>
              </a:rPr>
              <a:t>Small Erosion Repair Program</a:t>
            </a:r>
          </a:p>
        </p:txBody>
      </p:sp>
      <p:pic>
        <p:nvPicPr>
          <p:cNvPr id="12291" name="Picture 4" descr="Template1CloseUpProfileview7_1_11.jpg"/>
          <p:cNvPicPr>
            <a:picLocks noChangeAspect="1"/>
          </p:cNvPicPr>
          <p:nvPr/>
        </p:nvPicPr>
        <p:blipFill>
          <a:blip r:embed="rId2" cstate="print"/>
          <a:srcRect/>
          <a:stretch>
            <a:fillRect/>
          </a:stretch>
        </p:blipFill>
        <p:spPr bwMode="auto">
          <a:xfrm>
            <a:off x="609600" y="1524000"/>
            <a:ext cx="794385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762000"/>
            <a:ext cx="7772400" cy="914400"/>
          </a:xfrm>
          <a:prstGeom prst="rect">
            <a:avLst/>
          </a:prstGeom>
          <a:noFill/>
          <a:ln w="9525">
            <a:noFill/>
            <a:miter lim="800000"/>
            <a:headEnd/>
            <a:tailEnd/>
          </a:ln>
        </p:spPr>
        <p:txBody>
          <a:bodyPr anchor="ctr"/>
          <a:lstStyle/>
          <a:p>
            <a:pPr algn="r">
              <a:defRPr/>
            </a:pPr>
            <a:r>
              <a:rPr lang="en-US" sz="2400" kern="0" dirty="0">
                <a:solidFill>
                  <a:schemeClr val="tx2"/>
                </a:solidFill>
                <a:latin typeface="+mj-lt"/>
                <a:ea typeface="+mj-ea"/>
                <a:cs typeface="+mj-cs"/>
              </a:rPr>
              <a:t>Small Erosion Repair Program</a:t>
            </a:r>
          </a:p>
        </p:txBody>
      </p:sp>
      <p:pic>
        <p:nvPicPr>
          <p:cNvPr id="13315" name="Picture 4" descr="Template2CloseUpProfileview7_1_11.jpg"/>
          <p:cNvPicPr>
            <a:picLocks noChangeAspect="1"/>
          </p:cNvPicPr>
          <p:nvPr/>
        </p:nvPicPr>
        <p:blipFill>
          <a:blip r:embed="rId2" cstate="print"/>
          <a:srcRect/>
          <a:stretch>
            <a:fillRect/>
          </a:stretch>
        </p:blipFill>
        <p:spPr bwMode="auto">
          <a:xfrm>
            <a:off x="685800" y="1524000"/>
            <a:ext cx="794385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762000"/>
            <a:ext cx="7772400" cy="914400"/>
          </a:xfrm>
          <a:prstGeom prst="rect">
            <a:avLst/>
          </a:prstGeom>
          <a:noFill/>
          <a:ln w="9525">
            <a:noFill/>
            <a:miter lim="800000"/>
            <a:headEnd/>
            <a:tailEnd/>
          </a:ln>
        </p:spPr>
        <p:txBody>
          <a:bodyPr anchor="ctr"/>
          <a:lstStyle/>
          <a:p>
            <a:pPr algn="r">
              <a:defRPr/>
            </a:pPr>
            <a:r>
              <a:rPr lang="en-US" sz="2400" kern="0" dirty="0">
                <a:solidFill>
                  <a:schemeClr val="tx2"/>
                </a:solidFill>
                <a:latin typeface="+mj-lt"/>
                <a:ea typeface="+mj-ea"/>
                <a:cs typeface="+mj-cs"/>
              </a:rPr>
              <a:t>Small Erosion Repair Program</a:t>
            </a:r>
          </a:p>
        </p:txBody>
      </p:sp>
      <p:pic>
        <p:nvPicPr>
          <p:cNvPr id="14339" name="Picture 3" descr="Template3CloseUpProfileview7_1_11.jpg"/>
          <p:cNvPicPr>
            <a:picLocks noChangeAspect="1"/>
          </p:cNvPicPr>
          <p:nvPr/>
        </p:nvPicPr>
        <p:blipFill>
          <a:blip r:embed="rId2" cstate="print"/>
          <a:srcRect/>
          <a:stretch>
            <a:fillRect/>
          </a:stretch>
        </p:blipFill>
        <p:spPr bwMode="auto">
          <a:xfrm>
            <a:off x="1447800" y="1524000"/>
            <a:ext cx="6515100" cy="533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8"/>
            <a:ext cx="8229600" cy="4525962"/>
          </a:xfrm>
        </p:spPr>
        <p:txBody>
          <a:bodyPr>
            <a:normAutofit fontScale="32500" lnSpcReduction="20000"/>
          </a:bodyPr>
          <a:lstStyle/>
          <a:p>
            <a:pPr>
              <a:defRPr/>
            </a:pPr>
            <a:r>
              <a:rPr lang="en-US" sz="8000" dirty="0" smtClean="0"/>
              <a:t>Staff has pledged to continue to work with us, but no identified path forward for timely Board Approval</a:t>
            </a:r>
          </a:p>
          <a:p>
            <a:pPr>
              <a:defRPr/>
            </a:pPr>
            <a:r>
              <a:rPr lang="en-US" sz="8000" dirty="0" smtClean="0"/>
              <a:t>Sacramento Corps District –ETL conflicts- However do not regulate maintenance</a:t>
            </a:r>
          </a:p>
          <a:p>
            <a:pPr>
              <a:defRPr/>
            </a:pPr>
            <a:r>
              <a:rPr lang="en-US" sz="8000" dirty="0" smtClean="0"/>
              <a:t>Board staff helped -timely review process-suggestions on how to address vegetation issue, safe harbor type of agreement?</a:t>
            </a:r>
          </a:p>
          <a:p>
            <a:pPr>
              <a:defRPr/>
            </a:pPr>
            <a:r>
              <a:rPr lang="en-US" sz="8000" dirty="0" smtClean="0"/>
              <a:t>Had hoped to present unified approach-we are not there yet</a:t>
            </a:r>
          </a:p>
          <a:p>
            <a:pPr>
              <a:defRPr/>
            </a:pPr>
            <a:r>
              <a:rPr lang="en-US" sz="8000" dirty="0" smtClean="0"/>
              <a:t>Hope to be back next month with agreement or be able to articulate why we can’t proceed</a:t>
            </a:r>
          </a:p>
          <a:p>
            <a:pPr>
              <a:defRPr/>
            </a:pPr>
            <a:endParaRPr lang="en-US" dirty="0"/>
          </a:p>
        </p:txBody>
      </p:sp>
      <p:sp>
        <p:nvSpPr>
          <p:cNvPr id="15363"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sp>
        <p:nvSpPr>
          <p:cNvPr id="4" name="Content Placeholder 2"/>
          <p:cNvSpPr txBox="1">
            <a:spLocks/>
          </p:cNvSpPr>
          <p:nvPr/>
        </p:nvSpPr>
        <p:spPr bwMode="auto">
          <a:xfrm>
            <a:off x="152400" y="1524000"/>
            <a:ext cx="8763000" cy="609600"/>
          </a:xfrm>
          <a:prstGeom prst="rect">
            <a:avLst/>
          </a:prstGeom>
          <a:noFill/>
          <a:ln w="9525">
            <a:noFill/>
            <a:miter lim="800000"/>
            <a:headEnd/>
            <a:tailEnd/>
          </a:ln>
        </p:spPr>
        <p:txBody>
          <a:bodyPr>
            <a:normAutofit/>
          </a:bodyPr>
          <a:lstStyle/>
          <a:p>
            <a:pPr marL="342900" indent="-342900" algn="ctr" eaLnBrk="0" hangingPunct="0">
              <a:spcBef>
                <a:spcPct val="20000"/>
              </a:spcBef>
              <a:defRPr/>
            </a:pPr>
            <a:r>
              <a:rPr lang="en-US" sz="2400" b="1" kern="0" dirty="0">
                <a:latin typeface="+mn-lt"/>
              </a:rPr>
              <a:t>CHALLENGES</a:t>
            </a:r>
          </a:p>
          <a:p>
            <a:pPr marL="342900" indent="-342900" eaLnBrk="0" hangingPunct="0">
              <a:spcBef>
                <a:spcPct val="20000"/>
              </a:spcBef>
              <a:buFontTx/>
              <a:buChar char="•"/>
              <a:defRPr/>
            </a:pPr>
            <a:endParaRPr lang="en-US" sz="2400" b="1" kern="0" dirty="0">
              <a:latin typeface="+mn-lt"/>
            </a:endParaRPr>
          </a:p>
          <a:p>
            <a:pPr marL="342900" indent="-342900" eaLnBrk="0" hangingPunct="0">
              <a:spcBef>
                <a:spcPct val="20000"/>
              </a:spcBef>
              <a:defRPr/>
            </a:pPr>
            <a:endParaRPr lang="en-US" sz="2400" b="1" kern="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DSCN2472"/>
          <p:cNvPicPr>
            <a:picLocks noChangeAspect="1" noChangeArrowheads="1"/>
          </p:cNvPicPr>
          <p:nvPr/>
        </p:nvPicPr>
        <p:blipFill>
          <a:blip r:embed="rId2" cstate="print"/>
          <a:srcRect/>
          <a:stretch>
            <a:fillRect/>
          </a:stretch>
        </p:blipFill>
        <p:spPr bwMode="auto">
          <a:xfrm>
            <a:off x="2514600" y="3829050"/>
            <a:ext cx="4038600" cy="3028950"/>
          </a:xfrm>
          <a:prstGeom prst="rect">
            <a:avLst/>
          </a:prstGeom>
          <a:noFill/>
          <a:ln w="9525">
            <a:noFill/>
            <a:miter lim="800000"/>
            <a:headEnd/>
            <a:tailEnd/>
          </a:ln>
        </p:spPr>
      </p:pic>
      <p:pic>
        <p:nvPicPr>
          <p:cNvPr id="4099" name="Picture 4" descr="DSCF1970"/>
          <p:cNvPicPr>
            <a:picLocks noChangeAspect="1" noChangeArrowheads="1"/>
          </p:cNvPicPr>
          <p:nvPr/>
        </p:nvPicPr>
        <p:blipFill>
          <a:blip r:embed="rId3" cstate="print"/>
          <a:srcRect/>
          <a:stretch>
            <a:fillRect/>
          </a:stretch>
        </p:blipFill>
        <p:spPr bwMode="auto">
          <a:xfrm>
            <a:off x="4953000" y="2286000"/>
            <a:ext cx="3962400" cy="2971800"/>
          </a:xfrm>
          <a:prstGeom prst="rect">
            <a:avLst/>
          </a:prstGeom>
          <a:noFill/>
          <a:ln w="9525">
            <a:noFill/>
            <a:miter lim="800000"/>
            <a:headEnd/>
            <a:tailEnd/>
          </a:ln>
        </p:spPr>
      </p:pic>
      <p:sp>
        <p:nvSpPr>
          <p:cNvPr id="4" name="Subtitle 2"/>
          <p:cNvSpPr txBox="1">
            <a:spLocks/>
          </p:cNvSpPr>
          <p:nvPr/>
        </p:nvSpPr>
        <p:spPr>
          <a:xfrm>
            <a:off x="228600" y="6172200"/>
            <a:ext cx="8153400" cy="685800"/>
          </a:xfrm>
          <a:prstGeom prst="rect">
            <a:avLst/>
          </a:prstGeom>
        </p:spPr>
        <p:txBody>
          <a:bodyPr>
            <a:normAutofit/>
          </a:bodyPr>
          <a:lstStyle/>
          <a:p>
            <a:pPr algn="r" fontAlgn="auto">
              <a:spcBef>
                <a:spcPct val="20000"/>
              </a:spcBef>
              <a:spcAft>
                <a:spcPts val="0"/>
              </a:spcAft>
              <a:buFont typeface="Arial" pitchFamily="34" charset="0"/>
              <a:buNone/>
              <a:defRPr/>
            </a:pPr>
            <a:endParaRPr lang="en-US" sz="2400" dirty="0">
              <a:latin typeface="+mn-lt"/>
            </a:endParaRPr>
          </a:p>
        </p:txBody>
      </p:sp>
      <p:pic>
        <p:nvPicPr>
          <p:cNvPr id="4101" name="Picture 5" descr="IMG_1214"/>
          <p:cNvPicPr>
            <a:picLocks noChangeAspect="1" noChangeArrowheads="1"/>
          </p:cNvPicPr>
          <p:nvPr/>
        </p:nvPicPr>
        <p:blipFill>
          <a:blip r:embed="rId4" cstate="print"/>
          <a:srcRect/>
          <a:stretch>
            <a:fillRect/>
          </a:stretch>
        </p:blipFill>
        <p:spPr bwMode="auto">
          <a:xfrm>
            <a:off x="152400" y="2362200"/>
            <a:ext cx="2947988" cy="3962400"/>
          </a:xfrm>
          <a:prstGeom prst="rect">
            <a:avLst/>
          </a:prstGeom>
          <a:noFill/>
          <a:ln w="9525">
            <a:noFill/>
            <a:miter lim="800000"/>
            <a:headEnd/>
            <a:tailEnd/>
          </a:ln>
        </p:spPr>
      </p:pic>
      <p:sp>
        <p:nvSpPr>
          <p:cNvPr id="4102" name="TextBox 6"/>
          <p:cNvSpPr txBox="1">
            <a:spLocks noChangeArrowheads="1"/>
          </p:cNvSpPr>
          <p:nvPr/>
        </p:nvSpPr>
        <p:spPr bwMode="auto">
          <a:xfrm>
            <a:off x="152400" y="1524000"/>
            <a:ext cx="8763000" cy="830263"/>
          </a:xfrm>
          <a:prstGeom prst="rect">
            <a:avLst/>
          </a:prstGeom>
          <a:noFill/>
          <a:ln w="9525">
            <a:noFill/>
            <a:miter lim="800000"/>
            <a:headEnd/>
            <a:tailEnd/>
          </a:ln>
        </p:spPr>
        <p:txBody>
          <a:bodyPr>
            <a:spAutoFit/>
          </a:bodyPr>
          <a:lstStyle/>
          <a:p>
            <a:pPr algn="ctr"/>
            <a:r>
              <a:rPr lang="en-US" sz="2400" b="1"/>
              <a:t>DELIVERING LEVEE MAINTENANCE</a:t>
            </a:r>
          </a:p>
          <a:p>
            <a:pPr algn="ctr"/>
            <a:r>
              <a:rPr lang="en-US" sz="2400" b="1"/>
              <a:t>FOR PUBLIC SAFETY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loodSAFE_brand_equities_public safety enviro economy.png"/>
          <p:cNvPicPr>
            <a:picLocks noChangeAspect="1"/>
          </p:cNvPicPr>
          <p:nvPr/>
        </p:nvPicPr>
        <p:blipFill>
          <a:blip r:embed="rId2" cstate="print"/>
          <a:srcRect/>
          <a:stretch>
            <a:fillRect/>
          </a:stretch>
        </p:blipFill>
        <p:spPr bwMode="auto">
          <a:xfrm>
            <a:off x="33338" y="1346200"/>
            <a:ext cx="9077325" cy="4165600"/>
          </a:xfrm>
          <a:prstGeom prst="rect">
            <a:avLst/>
          </a:prstGeom>
          <a:noFill/>
          <a:ln w="9525">
            <a:noFill/>
            <a:miter lim="800000"/>
            <a:headEnd/>
            <a:tailEnd/>
          </a:ln>
        </p:spPr>
      </p:pic>
      <p:sp>
        <p:nvSpPr>
          <p:cNvPr id="5123" name="TextBox 2"/>
          <p:cNvSpPr txBox="1">
            <a:spLocks noChangeArrowheads="1"/>
          </p:cNvSpPr>
          <p:nvPr/>
        </p:nvSpPr>
        <p:spPr bwMode="auto">
          <a:xfrm>
            <a:off x="152400" y="5791200"/>
            <a:ext cx="8610600" cy="584200"/>
          </a:xfrm>
          <a:prstGeom prst="rect">
            <a:avLst/>
          </a:prstGeom>
          <a:noFill/>
          <a:ln w="9525">
            <a:noFill/>
            <a:miter lim="800000"/>
            <a:headEnd/>
            <a:tailEnd/>
          </a:ln>
        </p:spPr>
        <p:txBody>
          <a:bodyPr>
            <a:spAutoFit/>
          </a:bodyPr>
          <a:lstStyle/>
          <a:p>
            <a:r>
              <a:rPr lang="en-US" sz="3200" b="1"/>
              <a:t>SERP is on the Forefront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Rot="1" noChangeArrowheads="1"/>
          </p:cNvSpPr>
          <p:nvPr/>
        </p:nvSpPr>
        <p:spPr>
          <a:xfrm>
            <a:off x="457200" y="274638"/>
            <a:ext cx="8229600" cy="1143000"/>
          </a:xfrm>
          <a:prstGeom prst="rect">
            <a:avLst/>
          </a:prstGeom>
        </p:spPr>
        <p:txBody>
          <a:bodyPr anchor="ctr">
            <a:normAutofit fontScale="97500"/>
          </a:bodyPr>
          <a:lstStyle/>
          <a:p>
            <a:pPr fontAlgn="auto">
              <a:spcBef>
                <a:spcPts val="0"/>
              </a:spcBef>
              <a:spcAft>
                <a:spcPts val="0"/>
              </a:spcAft>
              <a:defRPr/>
            </a:pPr>
            <a:endParaRPr lang="en-US" sz="4400" dirty="0">
              <a:solidFill>
                <a:schemeClr val="tx1">
                  <a:tint val="75000"/>
                </a:schemeClr>
              </a:solidFill>
              <a:latin typeface="Arial" pitchFamily="34" charset="0"/>
              <a:cs typeface="Arial" pitchFamily="34" charset="0"/>
            </a:endParaRPr>
          </a:p>
        </p:txBody>
      </p:sp>
      <p:pic>
        <p:nvPicPr>
          <p:cNvPr id="6147" name="Picture 9" descr="logo2005"/>
          <p:cNvPicPr>
            <a:picLocks noChangeAspect="1" noChangeArrowheads="1"/>
          </p:cNvPicPr>
          <p:nvPr/>
        </p:nvPicPr>
        <p:blipFill>
          <a:blip r:embed="rId3" cstate="print"/>
          <a:srcRect/>
          <a:stretch>
            <a:fillRect/>
          </a:stretch>
        </p:blipFill>
        <p:spPr bwMode="auto">
          <a:xfrm>
            <a:off x="609600" y="2667000"/>
            <a:ext cx="1077913" cy="1295400"/>
          </a:xfrm>
          <a:prstGeom prst="rect">
            <a:avLst/>
          </a:prstGeom>
          <a:noFill/>
          <a:ln w="9525">
            <a:noFill/>
            <a:miter lim="800000"/>
            <a:headEnd/>
            <a:tailEnd/>
          </a:ln>
        </p:spPr>
      </p:pic>
      <p:pic>
        <p:nvPicPr>
          <p:cNvPr id="6148" name="Picture 11" descr="usarmycorps"/>
          <p:cNvPicPr>
            <a:picLocks noChangeAspect="1" noChangeArrowheads="1"/>
          </p:cNvPicPr>
          <p:nvPr/>
        </p:nvPicPr>
        <p:blipFill>
          <a:blip r:embed="rId4" cstate="print"/>
          <a:srcRect/>
          <a:stretch>
            <a:fillRect/>
          </a:stretch>
        </p:blipFill>
        <p:spPr bwMode="auto">
          <a:xfrm>
            <a:off x="609600" y="4572000"/>
            <a:ext cx="1438275" cy="1074738"/>
          </a:xfrm>
          <a:prstGeom prst="rect">
            <a:avLst/>
          </a:prstGeom>
          <a:noFill/>
          <a:ln w="9525">
            <a:noFill/>
            <a:miter lim="800000"/>
            <a:headEnd/>
            <a:tailEnd/>
          </a:ln>
        </p:spPr>
      </p:pic>
      <p:pic>
        <p:nvPicPr>
          <p:cNvPr id="6149" name="Picture 12" descr="noaa"/>
          <p:cNvPicPr>
            <a:picLocks noChangeAspect="1" noChangeArrowheads="1"/>
          </p:cNvPicPr>
          <p:nvPr/>
        </p:nvPicPr>
        <p:blipFill>
          <a:blip r:embed="rId5" cstate="print"/>
          <a:srcRect/>
          <a:stretch>
            <a:fillRect/>
          </a:stretch>
        </p:blipFill>
        <p:spPr bwMode="auto">
          <a:xfrm>
            <a:off x="4876800" y="3962400"/>
            <a:ext cx="3505200" cy="561975"/>
          </a:xfrm>
          <a:prstGeom prst="rect">
            <a:avLst/>
          </a:prstGeom>
          <a:noFill/>
          <a:ln w="9525">
            <a:noFill/>
            <a:miter lim="800000"/>
            <a:headEnd/>
            <a:tailEnd/>
          </a:ln>
        </p:spPr>
      </p:pic>
      <p:pic>
        <p:nvPicPr>
          <p:cNvPr id="6150" name="Picture 13" descr="DFGshield"/>
          <p:cNvPicPr>
            <a:picLocks noChangeAspect="1" noChangeArrowheads="1"/>
          </p:cNvPicPr>
          <p:nvPr/>
        </p:nvPicPr>
        <p:blipFill>
          <a:blip r:embed="rId6" cstate="print"/>
          <a:srcRect/>
          <a:stretch>
            <a:fillRect/>
          </a:stretch>
        </p:blipFill>
        <p:spPr bwMode="auto">
          <a:xfrm>
            <a:off x="2819400" y="4495800"/>
            <a:ext cx="977900" cy="1295400"/>
          </a:xfrm>
          <a:prstGeom prst="rect">
            <a:avLst/>
          </a:prstGeom>
          <a:noFill/>
          <a:ln w="9525">
            <a:noFill/>
            <a:miter lim="800000"/>
            <a:headEnd/>
            <a:tailEnd/>
          </a:ln>
        </p:spPr>
      </p:pic>
      <p:pic>
        <p:nvPicPr>
          <p:cNvPr id="6151" name="Picture 14" descr="waterboard"/>
          <p:cNvPicPr>
            <a:picLocks noChangeAspect="1" noChangeArrowheads="1"/>
          </p:cNvPicPr>
          <p:nvPr/>
        </p:nvPicPr>
        <p:blipFill>
          <a:blip r:embed="rId7" cstate="print"/>
          <a:srcRect/>
          <a:stretch>
            <a:fillRect/>
          </a:stretch>
        </p:blipFill>
        <p:spPr bwMode="auto">
          <a:xfrm>
            <a:off x="4953000" y="2895600"/>
            <a:ext cx="1169988" cy="717550"/>
          </a:xfrm>
          <a:prstGeom prst="rect">
            <a:avLst/>
          </a:prstGeom>
          <a:noFill/>
          <a:ln w="9525">
            <a:noFill/>
            <a:miter lim="800000"/>
            <a:headEnd/>
            <a:tailEnd/>
          </a:ln>
        </p:spPr>
      </p:pic>
      <p:pic>
        <p:nvPicPr>
          <p:cNvPr id="6152" name="Picture 3" descr="C:\Documents and Settings\jschuett\My Documents\My Pictures\recbd_masthead.jpg"/>
          <p:cNvPicPr>
            <a:picLocks noChangeAspect="1" noChangeArrowheads="1"/>
          </p:cNvPicPr>
          <p:nvPr/>
        </p:nvPicPr>
        <p:blipFill>
          <a:blip r:embed="rId8" cstate="print"/>
          <a:srcRect/>
          <a:stretch>
            <a:fillRect/>
          </a:stretch>
        </p:blipFill>
        <p:spPr bwMode="auto">
          <a:xfrm>
            <a:off x="5029200" y="4953000"/>
            <a:ext cx="2609850" cy="557213"/>
          </a:xfrm>
          <a:prstGeom prst="rect">
            <a:avLst/>
          </a:prstGeom>
          <a:noFill/>
          <a:ln w="9525">
            <a:noFill/>
            <a:miter lim="800000"/>
            <a:headEnd/>
            <a:tailEnd/>
          </a:ln>
        </p:spPr>
      </p:pic>
      <p:sp>
        <p:nvSpPr>
          <p:cNvPr id="6153" name="TextBox 12"/>
          <p:cNvSpPr txBox="1">
            <a:spLocks noChangeArrowheads="1"/>
          </p:cNvSpPr>
          <p:nvPr/>
        </p:nvSpPr>
        <p:spPr bwMode="auto">
          <a:xfrm>
            <a:off x="457200" y="1447800"/>
            <a:ext cx="7848600" cy="1077913"/>
          </a:xfrm>
          <a:prstGeom prst="rect">
            <a:avLst/>
          </a:prstGeom>
          <a:noFill/>
          <a:ln w="9525">
            <a:noFill/>
            <a:miter lim="800000"/>
            <a:headEnd/>
            <a:tailEnd/>
          </a:ln>
        </p:spPr>
        <p:txBody>
          <a:bodyPr>
            <a:spAutoFit/>
          </a:bodyPr>
          <a:lstStyle/>
          <a:p>
            <a:pPr algn="ctr"/>
            <a:r>
              <a:rPr lang="en-US" sz="3200" b="1">
                <a:latin typeface="Calibri" pitchFamily="34" charset="0"/>
              </a:rPr>
              <a:t>Interagency Flood Management Collaborative Group</a:t>
            </a:r>
          </a:p>
        </p:txBody>
      </p:sp>
      <p:pic>
        <p:nvPicPr>
          <p:cNvPr id="11" name="Picture 5" descr="DWR logo"/>
          <p:cNvPicPr>
            <a:picLocks noChangeAspect="1" noChangeArrowheads="1"/>
          </p:cNvPicPr>
          <p:nvPr/>
        </p:nvPicPr>
        <p:blipFill>
          <a:blip r:embed="rId9" cstate="print">
            <a:clrChange>
              <a:clrFrom>
                <a:srgbClr val="2E3192"/>
              </a:clrFrom>
              <a:clrTo>
                <a:srgbClr val="2E3192">
                  <a:alpha val="0"/>
                </a:srgbClr>
              </a:clrTo>
            </a:clrChange>
          </a:blip>
          <a:srcRect/>
          <a:stretch>
            <a:fillRect/>
          </a:stretch>
        </p:blipFill>
        <p:spPr bwMode="auto">
          <a:xfrm>
            <a:off x="2514600" y="2590800"/>
            <a:ext cx="1604963" cy="1447800"/>
          </a:xfrm>
          <a:prstGeom prst="rect">
            <a:avLst/>
          </a:prstGeom>
          <a:noFill/>
          <a:effectLst>
            <a:outerShdw dist="12700" dir="2700000" algn="ctr" rotWithShape="0">
              <a:srgbClr val="808080">
                <a:alpha val="35001"/>
              </a:srgbClr>
            </a:outerShdw>
          </a:effectLst>
        </p:spPr>
      </p:pic>
      <p:sp>
        <p:nvSpPr>
          <p:cNvPr id="12" name="Title 1"/>
          <p:cNvSpPr txBox="1">
            <a:spLocks/>
          </p:cNvSpPr>
          <p:nvPr/>
        </p:nvSpPr>
        <p:spPr bwMode="auto">
          <a:xfrm>
            <a:off x="838200" y="457200"/>
            <a:ext cx="7772400" cy="914400"/>
          </a:xfrm>
          <a:prstGeom prst="rect">
            <a:avLst/>
          </a:prstGeom>
          <a:noFill/>
          <a:ln w="9525">
            <a:noFill/>
            <a:miter lim="800000"/>
            <a:headEnd/>
            <a:tailEnd/>
          </a:ln>
        </p:spPr>
        <p:txBody>
          <a:bodyPr anchor="ctr"/>
          <a:lstStyle/>
          <a:p>
            <a:pPr algn="r">
              <a:defRPr/>
            </a:pPr>
            <a:r>
              <a:rPr lang="en-US" sz="2400" kern="0">
                <a:solidFill>
                  <a:schemeClr val="tx2"/>
                </a:solidFill>
                <a:latin typeface="+mj-lt"/>
                <a:ea typeface="+mj-ea"/>
                <a:cs typeface="+mj-cs"/>
              </a:rPr>
              <a:t>Small Erosion Repair Program</a:t>
            </a:r>
            <a:endParaRPr lang="en-US" sz="2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2590800"/>
            <a:ext cx="5105400" cy="3886200"/>
          </a:xfrm>
        </p:spPr>
        <p:txBody>
          <a:bodyPr/>
          <a:lstStyle/>
          <a:p>
            <a:r>
              <a:rPr lang="en-US" sz="2400" smtClean="0"/>
              <a:t>Proactive Collaboration to Develop Programmatic ‘PILOT’ Program</a:t>
            </a:r>
          </a:p>
          <a:p>
            <a:r>
              <a:rPr lang="en-US" sz="2400" smtClean="0"/>
              <a:t>5-year Program: DWR-Maintained Levees</a:t>
            </a:r>
          </a:p>
          <a:p>
            <a:r>
              <a:rPr lang="en-US" sz="2400" smtClean="0"/>
              <a:t>15 Maintenance Erosion Repairs Annually</a:t>
            </a:r>
          </a:p>
          <a:p>
            <a:r>
              <a:rPr lang="en-US" sz="2400" smtClean="0"/>
              <a:t>Potential for Expansion to other LMAs</a:t>
            </a:r>
          </a:p>
          <a:p>
            <a:endParaRPr lang="en-US" smtClean="0"/>
          </a:p>
          <a:p>
            <a:endParaRPr lang="en-US" sz="2400" smtClean="0"/>
          </a:p>
        </p:txBody>
      </p:sp>
      <p:sp>
        <p:nvSpPr>
          <p:cNvPr id="7171"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pic>
        <p:nvPicPr>
          <p:cNvPr id="7172" name="Picture 5"/>
          <p:cNvPicPr>
            <a:picLocks noChangeAspect="1" noChangeArrowheads="1"/>
          </p:cNvPicPr>
          <p:nvPr/>
        </p:nvPicPr>
        <p:blipFill>
          <a:blip r:embed="rId2" cstate="print"/>
          <a:srcRect/>
          <a:stretch>
            <a:fillRect/>
          </a:stretch>
        </p:blipFill>
        <p:spPr bwMode="auto">
          <a:xfrm>
            <a:off x="5410200" y="1400175"/>
            <a:ext cx="3733800" cy="5457825"/>
          </a:xfrm>
          <a:prstGeom prst="rect">
            <a:avLst/>
          </a:prstGeom>
          <a:noFill/>
          <a:ln w="9525">
            <a:noFill/>
            <a:miter lim="800000"/>
            <a:headEnd/>
            <a:tailEnd/>
          </a:ln>
        </p:spPr>
      </p:pic>
      <p:sp>
        <p:nvSpPr>
          <p:cNvPr id="7173" name="TextBox 6"/>
          <p:cNvSpPr txBox="1">
            <a:spLocks noChangeArrowheads="1"/>
          </p:cNvSpPr>
          <p:nvPr/>
        </p:nvSpPr>
        <p:spPr bwMode="auto">
          <a:xfrm>
            <a:off x="838200" y="1600200"/>
            <a:ext cx="3733800" cy="584200"/>
          </a:xfrm>
          <a:prstGeom prst="rect">
            <a:avLst/>
          </a:prstGeom>
          <a:noFill/>
          <a:ln w="9525">
            <a:noFill/>
            <a:miter lim="800000"/>
            <a:headEnd/>
            <a:tailEnd/>
          </a:ln>
        </p:spPr>
        <p:txBody>
          <a:bodyPr>
            <a:spAutoFit/>
          </a:bodyPr>
          <a:lstStyle/>
          <a:p>
            <a:r>
              <a:rPr lang="en-US" sz="3200" b="1"/>
              <a:t>SERP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52400" y="1524000"/>
            <a:ext cx="8763000" cy="609600"/>
          </a:xfrm>
        </p:spPr>
        <p:txBody>
          <a:bodyPr/>
          <a:lstStyle/>
          <a:p>
            <a:pPr algn="ctr">
              <a:buFontTx/>
              <a:buNone/>
            </a:pPr>
            <a:r>
              <a:rPr lang="en-US" b="1" smtClean="0"/>
              <a:t>EXPEDITING THE PERMITTING PROCESS</a:t>
            </a:r>
          </a:p>
          <a:p>
            <a:endParaRPr lang="en-US" b="1" smtClean="0"/>
          </a:p>
          <a:p>
            <a:pPr>
              <a:buFontTx/>
              <a:buNone/>
            </a:pPr>
            <a:endParaRPr lang="en-US" b="1" smtClean="0"/>
          </a:p>
        </p:txBody>
      </p:sp>
      <p:sp>
        <p:nvSpPr>
          <p:cNvPr id="8195"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pic>
        <p:nvPicPr>
          <p:cNvPr id="8196" name="Picture 7" descr="Nov182008_WSB_59332_73505.jpg"/>
          <p:cNvPicPr>
            <a:picLocks noChangeAspect="1"/>
          </p:cNvPicPr>
          <p:nvPr/>
        </p:nvPicPr>
        <p:blipFill>
          <a:blip r:embed="rId2" cstate="print"/>
          <a:srcRect/>
          <a:stretch>
            <a:fillRect/>
          </a:stretch>
        </p:blipFill>
        <p:spPr bwMode="auto">
          <a:xfrm>
            <a:off x="0" y="4267200"/>
            <a:ext cx="9144000" cy="2097088"/>
          </a:xfrm>
          <a:prstGeom prst="rect">
            <a:avLst/>
          </a:prstGeom>
          <a:noFill/>
          <a:ln w="9525">
            <a:noFill/>
            <a:miter lim="800000"/>
            <a:headEnd/>
            <a:tailEnd/>
          </a:ln>
        </p:spPr>
      </p:pic>
      <p:sp>
        <p:nvSpPr>
          <p:cNvPr id="8197" name="TextBox 5"/>
          <p:cNvSpPr txBox="1">
            <a:spLocks noChangeArrowheads="1"/>
          </p:cNvSpPr>
          <p:nvPr/>
        </p:nvSpPr>
        <p:spPr bwMode="auto">
          <a:xfrm>
            <a:off x="228600" y="2209800"/>
            <a:ext cx="8382000" cy="2678113"/>
          </a:xfrm>
          <a:prstGeom prst="rect">
            <a:avLst/>
          </a:prstGeom>
          <a:noFill/>
          <a:ln w="9525">
            <a:noFill/>
            <a:miter lim="800000"/>
            <a:headEnd/>
            <a:tailEnd/>
          </a:ln>
        </p:spPr>
        <p:txBody>
          <a:bodyPr>
            <a:spAutoFit/>
          </a:bodyPr>
          <a:lstStyle/>
          <a:p>
            <a:pPr>
              <a:buFont typeface="Arial" charset="0"/>
              <a:buChar char="•"/>
            </a:pPr>
            <a:r>
              <a:rPr lang="en-US" sz="2400"/>
              <a:t>Pre-defined Small Erosion Sites (size/type) </a:t>
            </a:r>
          </a:p>
          <a:p>
            <a:pPr>
              <a:buFont typeface="Arial" charset="0"/>
              <a:buChar char="•"/>
            </a:pPr>
            <a:r>
              <a:rPr lang="en-US" sz="2400"/>
              <a:t>Standardized Field Assessment/Notification</a:t>
            </a:r>
          </a:p>
          <a:p>
            <a:pPr>
              <a:buFont typeface="Arial" charset="0"/>
              <a:buChar char="•"/>
            </a:pPr>
            <a:r>
              <a:rPr lang="en-US" sz="2400"/>
              <a:t>Standardized Review Process</a:t>
            </a:r>
          </a:p>
          <a:p>
            <a:pPr>
              <a:buFont typeface="Arial" charset="0"/>
              <a:buChar char="•"/>
            </a:pPr>
            <a:r>
              <a:rPr lang="en-US" sz="2400"/>
              <a:t>Standardized Guidance Design Templates</a:t>
            </a:r>
          </a:p>
          <a:p>
            <a:pPr>
              <a:buFont typeface="Arial" charset="0"/>
              <a:buChar char="•"/>
            </a:pPr>
            <a:r>
              <a:rPr lang="en-US" sz="2400"/>
              <a:t>Opt Out at Any Time</a:t>
            </a:r>
          </a:p>
          <a:p>
            <a:pPr>
              <a:buFont typeface="Arial" charset="0"/>
              <a:buChar char="•"/>
            </a:pPr>
            <a:endParaRPr lang="en-US" sz="2400"/>
          </a:p>
          <a:p>
            <a:pPr>
              <a:buFont typeface="Arial" charset="0"/>
              <a:buChar char="•"/>
            </a:pPr>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pic>
        <p:nvPicPr>
          <p:cNvPr id="9219" name="Picture 4" descr="92-6"/>
          <p:cNvPicPr>
            <a:picLocks noChangeAspect="1" noChangeArrowheads="1"/>
          </p:cNvPicPr>
          <p:nvPr/>
        </p:nvPicPr>
        <p:blipFill>
          <a:blip r:embed="rId2" cstate="print"/>
          <a:srcRect l="14964" t="2597" r="5231" b="53247"/>
          <a:stretch>
            <a:fillRect/>
          </a:stretch>
        </p:blipFill>
        <p:spPr bwMode="auto">
          <a:xfrm>
            <a:off x="0" y="3810000"/>
            <a:ext cx="4529138" cy="3048000"/>
          </a:xfrm>
          <a:prstGeom prst="rect">
            <a:avLst/>
          </a:prstGeom>
          <a:noFill/>
          <a:ln w="9525">
            <a:noFill/>
            <a:miter lim="800000"/>
            <a:headEnd/>
            <a:tailEnd/>
          </a:ln>
        </p:spPr>
      </p:pic>
      <p:pic>
        <p:nvPicPr>
          <p:cNvPr id="9220" name="Picture 8" descr="72_2a_cropped.jpg"/>
          <p:cNvPicPr>
            <a:picLocks noChangeAspect="1"/>
          </p:cNvPicPr>
          <p:nvPr/>
        </p:nvPicPr>
        <p:blipFill>
          <a:blip r:embed="rId3" cstate="print"/>
          <a:srcRect/>
          <a:stretch>
            <a:fillRect/>
          </a:stretch>
        </p:blipFill>
        <p:spPr bwMode="auto">
          <a:xfrm>
            <a:off x="4419600" y="3810000"/>
            <a:ext cx="4724400" cy="2728913"/>
          </a:xfrm>
          <a:prstGeom prst="rect">
            <a:avLst/>
          </a:prstGeom>
          <a:noFill/>
          <a:ln w="9525">
            <a:noFill/>
            <a:miter lim="800000"/>
            <a:headEnd/>
            <a:tailEnd/>
          </a:ln>
        </p:spPr>
      </p:pic>
      <p:cxnSp>
        <p:nvCxnSpPr>
          <p:cNvPr id="9221" name="Straight Arrow Connector 7"/>
          <p:cNvCxnSpPr>
            <a:cxnSpLocks noChangeShapeType="1"/>
          </p:cNvCxnSpPr>
          <p:nvPr/>
        </p:nvCxnSpPr>
        <p:spPr bwMode="auto">
          <a:xfrm flipV="1">
            <a:off x="3657600" y="4800600"/>
            <a:ext cx="1371600" cy="152400"/>
          </a:xfrm>
          <a:prstGeom prst="straightConnector1">
            <a:avLst/>
          </a:prstGeom>
          <a:noFill/>
          <a:ln w="76200" algn="ctr">
            <a:solidFill>
              <a:srgbClr val="FF6600"/>
            </a:solidFill>
            <a:round/>
            <a:headEnd/>
            <a:tailEnd type="arrow" w="med" len="med"/>
          </a:ln>
        </p:spPr>
      </p:cxnSp>
      <p:sp>
        <p:nvSpPr>
          <p:cNvPr id="9222" name="TextBox 9"/>
          <p:cNvSpPr txBox="1">
            <a:spLocks noChangeArrowheads="1"/>
          </p:cNvSpPr>
          <p:nvPr/>
        </p:nvSpPr>
        <p:spPr bwMode="auto">
          <a:xfrm>
            <a:off x="228600" y="3429000"/>
            <a:ext cx="3810000" cy="369888"/>
          </a:xfrm>
          <a:prstGeom prst="rect">
            <a:avLst/>
          </a:prstGeom>
          <a:noFill/>
          <a:ln w="9525">
            <a:noFill/>
            <a:miter lim="800000"/>
            <a:headEnd/>
            <a:tailEnd/>
          </a:ln>
        </p:spPr>
        <p:txBody>
          <a:bodyPr>
            <a:spAutoFit/>
          </a:bodyPr>
          <a:lstStyle/>
          <a:p>
            <a:r>
              <a:rPr lang="en-US"/>
              <a:t>Small Maintenance Erosion Sites</a:t>
            </a:r>
          </a:p>
        </p:txBody>
      </p:sp>
      <p:sp>
        <p:nvSpPr>
          <p:cNvPr id="9223" name="TextBox 10"/>
          <p:cNvSpPr txBox="1">
            <a:spLocks noChangeArrowheads="1"/>
          </p:cNvSpPr>
          <p:nvPr/>
        </p:nvSpPr>
        <p:spPr bwMode="auto">
          <a:xfrm>
            <a:off x="5257800" y="3429000"/>
            <a:ext cx="3365500" cy="369888"/>
          </a:xfrm>
          <a:prstGeom prst="rect">
            <a:avLst/>
          </a:prstGeom>
          <a:noFill/>
          <a:ln w="9525">
            <a:noFill/>
            <a:miter lim="800000"/>
            <a:headEnd/>
            <a:tailEnd/>
          </a:ln>
        </p:spPr>
        <p:txBody>
          <a:bodyPr wrap="none">
            <a:spAutoFit/>
          </a:bodyPr>
          <a:lstStyle/>
          <a:p>
            <a:r>
              <a:rPr lang="en-US"/>
              <a:t>Becoming Large Scale Repairs</a:t>
            </a:r>
          </a:p>
        </p:txBody>
      </p:sp>
      <p:sp>
        <p:nvSpPr>
          <p:cNvPr id="13" name="Content Placeholder 2"/>
          <p:cNvSpPr txBox="1">
            <a:spLocks/>
          </p:cNvSpPr>
          <p:nvPr/>
        </p:nvSpPr>
        <p:spPr bwMode="auto">
          <a:xfrm>
            <a:off x="152400" y="1524000"/>
            <a:ext cx="8763000" cy="914400"/>
          </a:xfrm>
          <a:prstGeom prst="rect">
            <a:avLst/>
          </a:prstGeom>
          <a:noFill/>
          <a:ln w="9525">
            <a:noFill/>
            <a:miter lim="800000"/>
            <a:headEnd/>
            <a:tailEnd/>
          </a:ln>
        </p:spPr>
        <p:txBody>
          <a:bodyPr/>
          <a:lstStyle/>
          <a:p>
            <a:pPr marL="342900" indent="-342900" algn="ctr" eaLnBrk="0" hangingPunct="0">
              <a:spcBef>
                <a:spcPct val="20000"/>
              </a:spcBef>
              <a:defRPr/>
            </a:pPr>
            <a:r>
              <a:rPr lang="en-US" sz="2400" b="1" kern="0" dirty="0">
                <a:latin typeface="+mn-lt"/>
              </a:rPr>
              <a:t>KEY PROGRAM BENEFITS/ADVANTAGES </a:t>
            </a:r>
          </a:p>
          <a:p>
            <a:pPr marL="342900" indent="-342900" algn="ctr" eaLnBrk="0" hangingPunct="0">
              <a:spcBef>
                <a:spcPct val="20000"/>
              </a:spcBef>
              <a:defRPr/>
            </a:pPr>
            <a:r>
              <a:rPr lang="en-US" sz="2400" b="1" kern="0" dirty="0">
                <a:latin typeface="+mn-lt"/>
              </a:rPr>
              <a:t>(Public Safety/Environmental Stewardship)</a:t>
            </a:r>
          </a:p>
          <a:p>
            <a:pPr marL="342900" indent="-342900" eaLnBrk="0" hangingPunct="0">
              <a:spcBef>
                <a:spcPct val="20000"/>
              </a:spcBef>
              <a:buFontTx/>
              <a:buChar char="•"/>
              <a:defRPr/>
            </a:pPr>
            <a:endParaRPr lang="en-US" sz="2400" b="1" kern="0" dirty="0">
              <a:latin typeface="+mn-lt"/>
            </a:endParaRPr>
          </a:p>
          <a:p>
            <a:pPr marL="342900" indent="-342900" eaLnBrk="0" hangingPunct="0">
              <a:spcBef>
                <a:spcPct val="20000"/>
              </a:spcBef>
              <a:defRPr/>
            </a:pPr>
            <a:endParaRPr lang="en-US" sz="2400" b="1" kern="0" dirty="0">
              <a:latin typeface="+mn-lt"/>
            </a:endParaRPr>
          </a:p>
        </p:txBody>
      </p:sp>
      <p:sp>
        <p:nvSpPr>
          <p:cNvPr id="9225" name="TextBox 16"/>
          <p:cNvSpPr txBox="1">
            <a:spLocks noChangeArrowheads="1"/>
          </p:cNvSpPr>
          <p:nvPr/>
        </p:nvSpPr>
        <p:spPr bwMode="auto">
          <a:xfrm>
            <a:off x="0" y="2438400"/>
            <a:ext cx="8534400" cy="1570038"/>
          </a:xfrm>
          <a:prstGeom prst="rect">
            <a:avLst/>
          </a:prstGeom>
          <a:noFill/>
          <a:ln w="9525">
            <a:noFill/>
            <a:miter lim="800000"/>
            <a:headEnd/>
            <a:tailEnd/>
          </a:ln>
        </p:spPr>
        <p:txBody>
          <a:bodyPr>
            <a:spAutoFit/>
          </a:bodyPr>
          <a:lstStyle/>
          <a:p>
            <a:pPr>
              <a:buFont typeface="Arial" charset="0"/>
              <a:buChar char="•"/>
            </a:pPr>
            <a:r>
              <a:rPr lang="en-US" sz="2400"/>
              <a:t>Reduce Number of Large Scale Repairs </a:t>
            </a:r>
            <a:r>
              <a:rPr lang="en-US"/>
              <a:t>($6,000 per linear foot)</a:t>
            </a:r>
          </a:p>
          <a:p>
            <a:pPr>
              <a:buFont typeface="Arial" charset="0"/>
              <a:buChar char="•"/>
            </a:pPr>
            <a:r>
              <a:rPr lang="en-US" sz="2400"/>
              <a:t>Preventing Escalating Loss of Existing Vegetation</a:t>
            </a:r>
          </a:p>
          <a:p>
            <a:endParaRPr lang="en-US" sz="2400"/>
          </a:p>
          <a:p>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4"/>
          <p:cNvSpPr txBox="1">
            <a:spLocks noChangeArrowheads="1"/>
          </p:cNvSpPr>
          <p:nvPr/>
        </p:nvSpPr>
        <p:spPr bwMode="auto">
          <a:xfrm>
            <a:off x="0" y="2362200"/>
            <a:ext cx="8382000" cy="1200150"/>
          </a:xfrm>
          <a:prstGeom prst="rect">
            <a:avLst/>
          </a:prstGeom>
          <a:noFill/>
          <a:ln w="9525">
            <a:noFill/>
            <a:miter lim="800000"/>
            <a:headEnd/>
            <a:tailEnd/>
          </a:ln>
        </p:spPr>
        <p:txBody>
          <a:bodyPr>
            <a:spAutoFit/>
          </a:bodyPr>
          <a:lstStyle/>
          <a:p>
            <a:pPr>
              <a:buFont typeface="Arial" charset="0"/>
              <a:buChar char="•"/>
            </a:pPr>
            <a:r>
              <a:rPr lang="en-US" sz="2400"/>
              <a:t>More Maintenance Repairs Before Next Flood Season</a:t>
            </a:r>
          </a:p>
          <a:p>
            <a:pPr>
              <a:buFont typeface="Arial" charset="0"/>
              <a:buChar char="•"/>
            </a:pPr>
            <a:r>
              <a:rPr lang="en-US" sz="2400"/>
              <a:t>Designs that Aide in Erosion Control and Support Resource Agencies: Enhancing Environment Near Waterways </a:t>
            </a:r>
          </a:p>
        </p:txBody>
      </p:sp>
      <p:sp>
        <p:nvSpPr>
          <p:cNvPr id="10243"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pic>
        <p:nvPicPr>
          <p:cNvPr id="10244" name="Picture 5" descr="IMG_0119a"/>
          <p:cNvPicPr>
            <a:picLocks noChangeAspect="1" noChangeArrowheads="1"/>
          </p:cNvPicPr>
          <p:nvPr/>
        </p:nvPicPr>
        <p:blipFill>
          <a:blip r:embed="rId2" cstate="print"/>
          <a:srcRect/>
          <a:stretch>
            <a:fillRect/>
          </a:stretch>
        </p:blipFill>
        <p:spPr bwMode="auto">
          <a:xfrm>
            <a:off x="0" y="3733800"/>
            <a:ext cx="4495800" cy="2901950"/>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4724400" y="3657600"/>
            <a:ext cx="4114800" cy="3086100"/>
          </a:xfrm>
          <a:prstGeom prst="rect">
            <a:avLst/>
          </a:prstGeom>
          <a:noFill/>
          <a:ln w="9525">
            <a:noFill/>
            <a:miter lim="800000"/>
            <a:headEnd/>
            <a:tailEnd/>
          </a:ln>
        </p:spPr>
      </p:pic>
      <p:sp>
        <p:nvSpPr>
          <p:cNvPr id="10246" name="TextBox 10"/>
          <p:cNvSpPr txBox="1">
            <a:spLocks noChangeArrowheads="1"/>
          </p:cNvSpPr>
          <p:nvPr/>
        </p:nvSpPr>
        <p:spPr bwMode="auto">
          <a:xfrm>
            <a:off x="1295400" y="3733800"/>
            <a:ext cx="1295400" cy="369888"/>
          </a:xfrm>
          <a:prstGeom prst="rect">
            <a:avLst/>
          </a:prstGeom>
          <a:noFill/>
          <a:ln w="9525">
            <a:noFill/>
            <a:miter lim="800000"/>
            <a:headEnd/>
            <a:tailEnd/>
          </a:ln>
        </p:spPr>
        <p:txBody>
          <a:bodyPr>
            <a:spAutoFit/>
          </a:bodyPr>
          <a:lstStyle/>
          <a:p>
            <a:r>
              <a:rPr lang="en-US"/>
              <a:t>BEFORE</a:t>
            </a:r>
          </a:p>
        </p:txBody>
      </p:sp>
      <p:sp>
        <p:nvSpPr>
          <p:cNvPr id="14" name="Content Placeholder 2"/>
          <p:cNvSpPr txBox="1">
            <a:spLocks/>
          </p:cNvSpPr>
          <p:nvPr/>
        </p:nvSpPr>
        <p:spPr bwMode="auto">
          <a:xfrm>
            <a:off x="152400" y="1524000"/>
            <a:ext cx="8763000" cy="914400"/>
          </a:xfrm>
          <a:prstGeom prst="rect">
            <a:avLst/>
          </a:prstGeom>
          <a:noFill/>
          <a:ln w="9525">
            <a:noFill/>
            <a:miter lim="800000"/>
            <a:headEnd/>
            <a:tailEnd/>
          </a:ln>
        </p:spPr>
        <p:txBody>
          <a:bodyPr/>
          <a:lstStyle/>
          <a:p>
            <a:pPr marL="342900" indent="-342900" algn="ctr" eaLnBrk="0" hangingPunct="0">
              <a:spcBef>
                <a:spcPct val="20000"/>
              </a:spcBef>
              <a:defRPr/>
            </a:pPr>
            <a:r>
              <a:rPr lang="en-US" sz="2400" b="1" kern="0" dirty="0">
                <a:latin typeface="+mn-lt"/>
              </a:rPr>
              <a:t>KEY PROGRAM BENEFITS/ADVANTAGES </a:t>
            </a:r>
          </a:p>
          <a:p>
            <a:pPr marL="342900" indent="-342900" algn="ctr" eaLnBrk="0" hangingPunct="0">
              <a:spcBef>
                <a:spcPct val="20000"/>
              </a:spcBef>
              <a:defRPr/>
            </a:pPr>
            <a:r>
              <a:rPr lang="en-US" sz="2400" b="1" kern="0" dirty="0">
                <a:latin typeface="+mn-lt"/>
              </a:rPr>
              <a:t>(Public Safety/Environmental Stewardship)</a:t>
            </a:r>
          </a:p>
          <a:p>
            <a:pPr marL="342900" indent="-342900" eaLnBrk="0" hangingPunct="0">
              <a:spcBef>
                <a:spcPct val="20000"/>
              </a:spcBef>
              <a:defRPr/>
            </a:pPr>
            <a:endParaRPr lang="en-US" sz="2400" b="1" kern="0" dirty="0">
              <a:latin typeface="+mn-lt"/>
            </a:endParaRPr>
          </a:p>
        </p:txBody>
      </p:sp>
      <p:pic>
        <p:nvPicPr>
          <p:cNvPr id="10248" name="Picture 2"/>
          <p:cNvPicPr>
            <a:picLocks noChangeAspect="1" noChangeArrowheads="1"/>
          </p:cNvPicPr>
          <p:nvPr/>
        </p:nvPicPr>
        <p:blipFill>
          <a:blip r:embed="rId4" cstate="print"/>
          <a:srcRect/>
          <a:stretch>
            <a:fillRect/>
          </a:stretch>
        </p:blipFill>
        <p:spPr bwMode="auto">
          <a:xfrm>
            <a:off x="4724400" y="3543300"/>
            <a:ext cx="4419600" cy="3314700"/>
          </a:xfrm>
          <a:prstGeom prst="rect">
            <a:avLst/>
          </a:prstGeom>
          <a:noFill/>
          <a:ln w="9525">
            <a:noFill/>
            <a:miter lim="800000"/>
            <a:headEnd/>
            <a:tailEnd/>
          </a:ln>
        </p:spPr>
      </p:pic>
      <p:sp>
        <p:nvSpPr>
          <p:cNvPr id="10249" name="TextBox 11"/>
          <p:cNvSpPr txBox="1">
            <a:spLocks noChangeArrowheads="1"/>
          </p:cNvSpPr>
          <p:nvPr/>
        </p:nvSpPr>
        <p:spPr bwMode="auto">
          <a:xfrm>
            <a:off x="7010400" y="3657600"/>
            <a:ext cx="1295400" cy="369888"/>
          </a:xfrm>
          <a:prstGeom prst="rect">
            <a:avLst/>
          </a:prstGeom>
          <a:noFill/>
          <a:ln w="9525">
            <a:noFill/>
            <a:miter lim="800000"/>
            <a:headEnd/>
            <a:tailEnd/>
          </a:ln>
        </p:spPr>
        <p:txBody>
          <a:bodyPr>
            <a:spAutoFit/>
          </a:bodyPr>
          <a:lstStyle/>
          <a:p>
            <a:r>
              <a:rPr lang="en-US"/>
              <a:t>AFTER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emplate4CloseUpProfileview7_1_11.jpg"/>
          <p:cNvPicPr>
            <a:picLocks noChangeAspect="1"/>
          </p:cNvPicPr>
          <p:nvPr/>
        </p:nvPicPr>
        <p:blipFill>
          <a:blip r:embed="rId2" cstate="print"/>
          <a:srcRect/>
          <a:stretch>
            <a:fillRect/>
          </a:stretch>
        </p:blipFill>
        <p:spPr bwMode="auto">
          <a:xfrm>
            <a:off x="304800" y="3352800"/>
            <a:ext cx="4114800" cy="3381375"/>
          </a:xfrm>
          <a:prstGeom prst="rect">
            <a:avLst/>
          </a:prstGeom>
          <a:noFill/>
          <a:ln w="9525">
            <a:noFill/>
            <a:miter lim="800000"/>
            <a:headEnd/>
            <a:tailEnd/>
          </a:ln>
        </p:spPr>
      </p:pic>
      <p:sp>
        <p:nvSpPr>
          <p:cNvPr id="11267" name="Content Placeholder 2"/>
          <p:cNvSpPr>
            <a:spLocks noGrp="1"/>
          </p:cNvSpPr>
          <p:nvPr>
            <p:ph idx="1"/>
          </p:nvPr>
        </p:nvSpPr>
        <p:spPr>
          <a:xfrm>
            <a:off x="152400" y="1524000"/>
            <a:ext cx="8763000" cy="609600"/>
          </a:xfrm>
        </p:spPr>
        <p:txBody>
          <a:bodyPr/>
          <a:lstStyle/>
          <a:p>
            <a:pPr algn="ctr">
              <a:buFontTx/>
              <a:buNone/>
            </a:pPr>
            <a:r>
              <a:rPr lang="en-US" sz="2400" b="1" smtClean="0"/>
              <a:t>CHALLENGES</a:t>
            </a:r>
          </a:p>
          <a:p>
            <a:endParaRPr lang="en-US" sz="2400" b="1" smtClean="0"/>
          </a:p>
          <a:p>
            <a:pPr>
              <a:buFontTx/>
              <a:buNone/>
            </a:pPr>
            <a:endParaRPr lang="en-US" sz="2400" b="1" smtClean="0"/>
          </a:p>
        </p:txBody>
      </p:sp>
      <p:sp>
        <p:nvSpPr>
          <p:cNvPr id="11268" name="Title 1"/>
          <p:cNvSpPr>
            <a:spLocks noGrp="1"/>
          </p:cNvSpPr>
          <p:nvPr>
            <p:ph type="title"/>
          </p:nvPr>
        </p:nvSpPr>
        <p:spPr>
          <a:xfrm>
            <a:off x="838200" y="457200"/>
            <a:ext cx="7772400" cy="914400"/>
          </a:xfrm>
        </p:spPr>
        <p:txBody>
          <a:bodyPr/>
          <a:lstStyle/>
          <a:p>
            <a:pPr algn="r" eaLnBrk="1" hangingPunct="1"/>
            <a:r>
              <a:rPr lang="en-US" sz="2400" smtClean="0"/>
              <a:t>Small Erosion Repair Program</a:t>
            </a:r>
          </a:p>
        </p:txBody>
      </p:sp>
      <p:sp>
        <p:nvSpPr>
          <p:cNvPr id="11269" name="TextBox 8"/>
          <p:cNvSpPr txBox="1">
            <a:spLocks noChangeArrowheads="1"/>
          </p:cNvSpPr>
          <p:nvPr/>
        </p:nvSpPr>
        <p:spPr bwMode="auto">
          <a:xfrm>
            <a:off x="228600" y="2209800"/>
            <a:ext cx="8534400" cy="830263"/>
          </a:xfrm>
          <a:prstGeom prst="rect">
            <a:avLst/>
          </a:prstGeom>
          <a:noFill/>
          <a:ln w="9525">
            <a:noFill/>
            <a:miter lim="800000"/>
            <a:headEnd/>
            <a:tailEnd/>
          </a:ln>
        </p:spPr>
        <p:txBody>
          <a:bodyPr>
            <a:spAutoFit/>
          </a:bodyPr>
          <a:lstStyle/>
          <a:p>
            <a:pPr>
              <a:buFont typeface="Arial" charset="0"/>
              <a:buChar char="•"/>
            </a:pPr>
            <a:r>
              <a:rPr lang="en-US" sz="2400"/>
              <a:t>DWR Asserts Design Templates are ‘Maintenance’ </a:t>
            </a:r>
          </a:p>
          <a:p>
            <a:pPr>
              <a:buFont typeface="Arial" charset="0"/>
              <a:buChar char="•"/>
            </a:pPr>
            <a:r>
              <a:rPr lang="en-US" sz="2400"/>
              <a:t>Board staff are Concerned about Vegetation Component</a:t>
            </a:r>
          </a:p>
        </p:txBody>
      </p:sp>
      <p:pic>
        <p:nvPicPr>
          <p:cNvPr id="11270" name="Picture 5" descr="may 029.jpg"/>
          <p:cNvPicPr>
            <a:picLocks noChangeAspect="1" noChangeArrowheads="1"/>
          </p:cNvPicPr>
          <p:nvPr/>
        </p:nvPicPr>
        <p:blipFill>
          <a:blip r:embed="rId3" cstate="print">
            <a:lum bright="6000"/>
          </a:blip>
          <a:srcRect l="7819" r="15840" b="39635"/>
          <a:stretch>
            <a:fillRect/>
          </a:stretch>
        </p:blipFill>
        <p:spPr bwMode="auto">
          <a:xfrm>
            <a:off x="4038600" y="3810000"/>
            <a:ext cx="4953000" cy="2743200"/>
          </a:xfrm>
          <a:prstGeom prst="rect">
            <a:avLst/>
          </a:prstGeom>
          <a:noFill/>
          <a:ln w="9525">
            <a:solidFill>
              <a:schemeClr val="tx1"/>
            </a:solidFill>
            <a:miter lim="800000"/>
            <a:headEnd/>
            <a:tailEnd/>
          </a:ln>
        </p:spPr>
      </p:pic>
      <p:cxnSp>
        <p:nvCxnSpPr>
          <p:cNvPr id="11271" name="Straight Arrow Connector 10"/>
          <p:cNvCxnSpPr>
            <a:cxnSpLocks noChangeShapeType="1"/>
          </p:cNvCxnSpPr>
          <p:nvPr/>
        </p:nvCxnSpPr>
        <p:spPr bwMode="auto">
          <a:xfrm>
            <a:off x="3124200" y="4724400"/>
            <a:ext cx="1676400" cy="762000"/>
          </a:xfrm>
          <a:prstGeom prst="straightConnector1">
            <a:avLst/>
          </a:prstGeom>
          <a:noFill/>
          <a:ln w="76200" algn="ctr">
            <a:solidFill>
              <a:srgbClr val="FF6600"/>
            </a:solidFill>
            <a:round/>
            <a:headEnd/>
            <a:tailEnd type="arrow" w="med" len="med"/>
          </a:ln>
        </p:spPr>
      </p:cxnSp>
    </p:spTree>
  </p:cSld>
  <p:clrMapOvr>
    <a:masterClrMapping/>
  </p:clrMapOvr>
</p:sld>
</file>

<file path=ppt/theme/theme1.xml><?xml version="1.0" encoding="utf-8"?>
<a:theme xmlns:a="http://schemas.openxmlformats.org/drawingml/2006/main" name="floodSAFEbyDena">
  <a:themeElements>
    <a:clrScheme name="floodSAFEbyDe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loodSAFEbyDe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loodSAFEbyDe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loodSAFEbyDe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loodSAFEbyDe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loodSAFEbyDe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loodSAFEbyDe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loodSAFEbyDe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loodSAFEbyDe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loodSAFEbyDe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loodSAFEbyDe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loodSAFEbyDe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loodSAFEbyDe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loodSAFEbyDe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16662</TotalTime>
  <Words>375</Words>
  <Application>Microsoft Office PowerPoint</Application>
  <PresentationFormat>On-screen Show (4:3)</PresentationFormat>
  <Paragraphs>52</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floodSAFEbyDena</vt:lpstr>
      <vt:lpstr>Small Erosion Repair Program (SERP)</vt:lpstr>
      <vt:lpstr>Slide 2</vt:lpstr>
      <vt:lpstr>Slide 3</vt:lpstr>
      <vt:lpstr>Slide 4</vt:lpstr>
      <vt:lpstr>Small Erosion Repair Program</vt:lpstr>
      <vt:lpstr>Small Erosion Repair Program</vt:lpstr>
      <vt:lpstr>Small Erosion Repair Program</vt:lpstr>
      <vt:lpstr>Small Erosion Repair Program</vt:lpstr>
      <vt:lpstr>Small Erosion Repair Program</vt:lpstr>
      <vt:lpstr>Slide 10</vt:lpstr>
      <vt:lpstr>Slide 11</vt:lpstr>
      <vt:lpstr>Slide 12</vt:lpstr>
      <vt:lpstr>Small Erosion Repair Program</vt:lpstr>
    </vt:vector>
  </TitlesOfParts>
  <Company>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Dena N. Uding</dc:creator>
  <cp:lastModifiedBy>awoertin</cp:lastModifiedBy>
  <cp:revision>558</cp:revision>
  <dcterms:created xsi:type="dcterms:W3CDTF">2007-02-08T16:17:05Z</dcterms:created>
  <dcterms:modified xsi:type="dcterms:W3CDTF">2011-08-18T20:06:12Z</dcterms:modified>
</cp:coreProperties>
</file>